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6E3F"/>
    <a:srgbClr val="009051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8"/>
  </p:normalViewPr>
  <p:slideViewPr>
    <p:cSldViewPr snapToGrid="0">
      <p:cViewPr varScale="1">
        <p:scale>
          <a:sx n="118" d="100"/>
          <a:sy n="118" d="100"/>
        </p:scale>
        <p:origin x="68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BED95-3C0A-3447-B335-CBF881E6671F}" type="datetimeFigureOut">
              <a:rPr kumimoji="1" lang="zh-HK" altLang="en-US" smtClean="0"/>
              <a:t>21/10/23</a:t>
            </a:fld>
            <a:endParaRPr kumimoji="1"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477E5-6317-9347-AB41-BC8A756A4A7F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479666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77E5-6317-9347-AB41-BC8A756A4A7F}" type="slidenum">
              <a:rPr kumimoji="1" lang="zh-HK" altLang="en-US" smtClean="0"/>
              <a:t>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75181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002056-8FF4-FF98-3FFA-998DED9C8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67B9FBA-962F-EDF0-38FC-E807BEBF0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557978-EF3F-7F9C-CF3F-CF40128E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4F23A-B240-E1BD-0051-0ACCC158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F73A02-1E20-EE92-746E-12C91734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57488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59AE4-A865-E006-F6B9-B459AFD5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A6D9D7-56D3-5D11-8191-6146FFDB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DE1F1C-F39D-7D69-2C8F-F55259FAB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6CF47E-79E7-D219-316E-4D4BFF3A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4D9DD0-03E9-D8D2-0459-ECF3F397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16594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85AD3E6-BAA0-C345-9879-2F214C96B4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D6320E7-16F2-32FE-4E0A-CB8A00685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64A8C-E9E3-2699-9F9B-6B28CA342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8048D7-A1FB-E478-4BF5-04141105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8D13AB-6350-05D2-9F53-A3446064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94089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3B986-FDB9-80C9-F93B-687A2CB5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CC40BC-E705-DF83-AC59-FC64694BC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2F2D71-AEE3-A52F-9D69-C82DB1FD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ABBA12-49E8-1434-8956-D3D5339E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BA4E62-A537-61BC-0D58-8C3BADFA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07343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6863C-7A7D-2A1D-9BC5-37BDA81A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65BE76-8BE1-95BF-8158-E1DC63B0F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5CE113-2BA5-EB85-9A7F-32D33E47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09B91-24D6-477B-B987-3BD39CE4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42DA3C-7D4B-0897-03BD-EF829E71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58721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7622D-9991-CDA0-33A5-E1447D35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D041CA-ACB2-CD1A-6851-563D0CAAC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BDFE09-B03A-F846-3D30-FA3D3C7AF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50711F-76BF-B6B3-4ED6-10F7D395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8332A0-B277-90FE-B932-AE6E56ED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817CCC-2D7E-3190-F229-75D85C31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73026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7231D5-12AC-2C51-7015-D1E2BE340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3A129F-B32E-5117-8060-F145DE432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145DB7-9965-5161-3C4D-5403FDFC4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CA63B0A-A065-F65B-A126-2417B2904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1C4145-E0CD-24E1-018D-599E1D24D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36C1317-0125-AD08-571B-EC042217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29A0A74-787A-059E-B29A-74A70FBE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EE388A6-342C-322A-2CBC-6E2DD6BE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21280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47491-01C8-4AC5-0864-CF622689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8CA583-84B7-4FA3-A69E-9F3169EB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C14EE7F-7679-69D4-98BA-24B7593F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E30DA3-0E3A-5D07-5C05-C2364AD0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77253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397B3C5-5CB5-F913-B433-4B562865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853CDA-C835-A15D-B8AC-72E86705A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EFAE1-1BE9-340A-C37E-65B85C0A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60393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E5F40-4254-048B-C23C-3EB98E5E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62DFFB-5032-2D40-9221-DD4B2943D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DBA882-63B4-02EC-8851-684B807E1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AEC093-09F5-162A-31CA-74AD72FB3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D1FB530-0B6C-D718-E593-05C63EA6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C3043F-6400-FBFD-F3BD-3E788293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49820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CF5E8-DE29-3DB1-C5C8-3B173B03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D1F53-6B9B-6772-A55E-50FF6C824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26F147-1AC3-DE0C-0488-A0D9C617B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6D98EB1-A91B-9F80-EDC4-E2AE5A3E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B7BC5A-E7D2-77FF-A849-E867BF1D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48809E-3F36-A3F4-F98F-0452A079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49034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95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71CFCA-7478-9A8B-0B23-5EAC7CDB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2B831C-0B7F-8CDF-6CBE-151857DA2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2E193C-1408-6943-44DC-940A1CB26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4EE2B-554B-9A42-ADF3-98AC082ADFCF}" type="datetimeFigureOut">
              <a:rPr kumimoji="1" lang="zh-HK" altLang="en-US" smtClean="0"/>
              <a:t>19/10/23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124566-3640-E976-50DD-3F0E93383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66541E-5A19-785A-A8A4-C553E7DFE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A4B13-1D28-CB4D-AAE0-0B0A67B56A77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48433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" TargetMode="External"/><Relationship Id="rId2" Type="http://schemas.openxmlformats.org/officeDocument/2006/relationships/hyperlink" Target="https://www.hkma.gov.hk/e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22D0A4-C9DE-F394-5DB6-6AACF30C4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HK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Explore Linear Relationship: </a:t>
            </a:r>
            <a:endParaRPr kumimoji="1" lang="zh-HK" altLang="en-US" sz="44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E2A5DE-CA55-BB01-8EDA-32CCD94BA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6120"/>
            <a:ext cx="9144000" cy="1655762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HK" sz="45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Tracker Fund (HK.2800)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HK" sz="45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vs.</a:t>
            </a:r>
            <a:endParaRPr lang="en-US" altLang="zh-HK" sz="4500" b="1" i="0" u="none" strike="noStrike" dirty="0">
              <a:solidFill>
                <a:srgbClr val="0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HK" sz="45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HIBOR and Hang Seng Index</a:t>
            </a:r>
            <a:endParaRPr lang="en-US" altLang="zh-HK" sz="4500" b="1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altLang="zh-HK" sz="4500" dirty="0"/>
            </a:br>
            <a:br>
              <a:rPr lang="en-US" altLang="zh-HK" sz="4500" dirty="0"/>
            </a:br>
            <a:endParaRPr kumimoji="1" lang="zh-HK" altLang="en-US" sz="45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98CF5D-3668-CD74-7D9D-E1A6AF4FDEB7}"/>
              </a:ext>
            </a:extLst>
          </p:cNvPr>
          <p:cNvSpPr txBox="1"/>
          <p:nvPr/>
        </p:nvSpPr>
        <p:spPr>
          <a:xfrm>
            <a:off x="10668000" y="6181465"/>
            <a:ext cx="1570616" cy="37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Agnes </a:t>
            </a:r>
          </a:p>
        </p:txBody>
      </p:sp>
    </p:spTree>
    <p:extLst>
      <p:ext uri="{BB962C8B-B14F-4D97-AF65-F5344CB8AC3E}">
        <p14:creationId xmlns:p14="http://schemas.microsoft.com/office/powerpoint/2010/main" val="193975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338036-16DD-B6BF-2A0B-AB4AD9F6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0971028" cy="132556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HK" sz="4000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Hong Kong Inter-bank Offered Rate (</a:t>
            </a:r>
            <a:r>
              <a:rPr lang="en-US" altLang="zh-HK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HIBOR)</a:t>
            </a:r>
            <a:endParaRPr kumimoji="1" lang="zh-HK" altLang="en-US" sz="40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7FEB51-FFEF-0F16-3A49-433D6D431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spcBef>
                <a:spcPts val="1200"/>
              </a:spcBef>
              <a:spcAft>
                <a:spcPts val="1200"/>
              </a:spcAft>
            </a:pPr>
            <a:r>
              <a:rPr lang="en-US" altLang="zh-HK" sz="3200" b="0" i="0" u="none" strike="noStrike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The rate of interest offered on Hong Kong dollar loans by banks in the interbank market</a:t>
            </a:r>
            <a:endParaRPr lang="en-US" altLang="zh-HK" sz="3200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1200"/>
              </a:spcBef>
              <a:spcAft>
                <a:spcPts val="1200"/>
              </a:spcAft>
            </a:pPr>
            <a:r>
              <a:rPr lang="en-US" altLang="zh-HK" sz="3200" b="0" i="0" u="none" strike="noStrike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HK" sz="32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based on quotations from 20 banks designated by the Hong Kong Association of Banks</a:t>
            </a:r>
            <a:endParaRPr lang="en-US" altLang="zh-HK" sz="3200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1200"/>
              </a:spcBef>
              <a:spcAft>
                <a:spcPts val="1200"/>
              </a:spcAft>
            </a:pPr>
            <a:r>
              <a:rPr lang="en-US" altLang="zh-HK" sz="32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released on the website of the HKAB each business day (excluding Saturdays) at 11:15 a.m.</a:t>
            </a:r>
            <a:endParaRPr lang="en-US" altLang="zh-HK" sz="3200" b="0" i="0" u="none" strike="noStrike" dirty="0">
              <a:solidFill>
                <a:srgbClr val="000000"/>
              </a:solidFill>
              <a:effectLst/>
            </a:endParaRPr>
          </a:p>
          <a:p>
            <a:endParaRPr kumimoji="1" lang="zh-HK" altLang="en-US" sz="3200" dirty="0"/>
          </a:p>
        </p:txBody>
      </p:sp>
      <p:pic>
        <p:nvPicPr>
          <p:cNvPr id="3074" name="Picture 2" descr="Money bag - Free business and finance icons">
            <a:extLst>
              <a:ext uri="{FF2B5EF4-FFF2-40B4-BE49-F238E27FC236}">
                <a16:creationId xmlns:a16="http://schemas.microsoft.com/office/drawing/2014/main" id="{D5EE0533-D113-2D47-A92B-E3060C67C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994" y="4603898"/>
            <a:ext cx="1888977" cy="18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25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EC2CF-6415-C7A6-70E3-AF06CF7E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sz="4000" b="1" i="0" u="none" strike="noStrike" dirty="0">
                <a:effectLst/>
                <a:latin typeface="Arial" panose="020B0604020202020204" pitchFamily="34" charset="0"/>
              </a:rPr>
              <a:t>Tracker Fund of Hong Kong (2800.HK)</a:t>
            </a:r>
            <a:endParaRPr kumimoji="1" lang="zh-HK" altLang="en-US" sz="40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4FB4C8-980E-EE0C-039C-281EB14F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spcBef>
                <a:spcPts val="1200"/>
              </a:spcBef>
              <a:spcAft>
                <a:spcPts val="1200"/>
              </a:spcAft>
            </a:pPr>
            <a:r>
              <a:rPr lang="en-US" altLang="zh-HK" sz="3200" i="0" u="none" strike="noStrike" dirty="0">
                <a:solidFill>
                  <a:srgbClr val="003231"/>
                </a:solidFill>
                <a:effectLst/>
                <a:latin typeface="Arial" panose="020B0604020202020204" pitchFamily="34" charset="0"/>
              </a:rPr>
              <a:t>most liquid ETFs (</a:t>
            </a:r>
            <a:r>
              <a:rPr lang="en-US" altLang="zh-HK" sz="3200" i="0" u="none" strike="noStrike" dirty="0">
                <a:solidFill>
                  <a:srgbClr val="0C3534"/>
                </a:solidFill>
                <a:effectLst/>
                <a:latin typeface="Arial" panose="020B0604020202020204" pitchFamily="34" charset="0"/>
              </a:rPr>
              <a:t>exchange-traded fund) </a:t>
            </a:r>
            <a:r>
              <a:rPr lang="en-US" altLang="zh-HK" sz="3200" i="0" u="none" strike="noStrike" dirty="0">
                <a:solidFill>
                  <a:srgbClr val="003231"/>
                </a:solidFill>
                <a:effectLst/>
                <a:latin typeface="Arial" panose="020B0604020202020204" pitchFamily="34" charset="0"/>
              </a:rPr>
              <a:t> in the Hong Kong market</a:t>
            </a:r>
            <a:endParaRPr lang="en-US" altLang="zh-HK" sz="320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1200"/>
              </a:spcBef>
              <a:spcAft>
                <a:spcPts val="1200"/>
              </a:spcAft>
            </a:pPr>
            <a:r>
              <a:rPr lang="en-US" altLang="zh-HK" sz="3200" i="0" u="none" strike="noStrike" dirty="0">
                <a:solidFill>
                  <a:srgbClr val="0C3534"/>
                </a:solidFill>
                <a:effectLst/>
                <a:latin typeface="Arial" panose="020B0604020202020204" pitchFamily="34" charset="0"/>
              </a:rPr>
              <a:t>closely correspond to the performance of the Hang Seng Index</a:t>
            </a:r>
            <a:endParaRPr lang="en-US" altLang="zh-HK" sz="320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1200"/>
              </a:spcBef>
              <a:spcAft>
                <a:spcPts val="1200"/>
              </a:spcAft>
            </a:pPr>
            <a:r>
              <a:rPr lang="en-US" altLang="zh-HK" sz="3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aims to pay dividend on semi-annual basis</a:t>
            </a:r>
            <a:endParaRPr lang="en-US" altLang="zh-HK" sz="320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1200"/>
              </a:spcBef>
              <a:spcAft>
                <a:spcPts val="1200"/>
              </a:spcAft>
            </a:pPr>
            <a:r>
              <a:rPr lang="en-US" altLang="zh-HK" sz="3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 dividend stock</a:t>
            </a:r>
            <a:endParaRPr lang="en-US" altLang="zh-HK" sz="3200" i="0" u="none" strike="noStrike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kumimoji="1" lang="zh-HK" altLang="en-US" sz="3200" dirty="0"/>
          </a:p>
        </p:txBody>
      </p:sp>
      <p:pic>
        <p:nvPicPr>
          <p:cNvPr id="4098" name="Picture 2" descr="Bull, bull market, head, stock market icon - Download on Iconfinder">
            <a:extLst>
              <a:ext uri="{FF2B5EF4-FFF2-40B4-BE49-F238E27FC236}">
                <a16:creationId xmlns:a16="http://schemas.microsoft.com/office/drawing/2014/main" id="{A4960A56-DEE0-4714-9B69-6E93380D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571" y="4242389"/>
            <a:ext cx="2469707" cy="246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3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4E97E-1D9E-B8B7-7B97-1A03FC84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4" y="5216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HK" sz="4500" b="1" dirty="0">
                <a:latin typeface="Arial" panose="020B0604020202020204" pitchFamily="34" charset="0"/>
                <a:cs typeface="Arial" panose="020B0604020202020204" pitchFamily="34" charset="0"/>
              </a:rPr>
              <a:t>Why??</a:t>
            </a:r>
            <a:endParaRPr kumimoji="1" lang="zh-HK" altLang="en-US" sz="4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DF8F6A-7C39-8EB7-09FA-D002643634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2611">
            <a:off x="838200" y="1532587"/>
            <a:ext cx="4649272" cy="464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11D3B8-314F-1ECD-32AC-68A35026B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5589">
            <a:off x="5741071" y="906475"/>
            <a:ext cx="5454563" cy="28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010157-F48F-67B4-4909-AD0882C3E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4" y="3966618"/>
            <a:ext cx="4828570" cy="271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24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DB7C0-515A-F69A-3B0B-A0D2520C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HK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Source</a:t>
            </a:r>
            <a:br>
              <a:rPr lang="en-US" altLang="zh-HK" b="0" i="0" u="none" strike="noStrike" dirty="0">
                <a:solidFill>
                  <a:srgbClr val="000000"/>
                </a:solidFill>
                <a:effectLst/>
              </a:rPr>
            </a:br>
            <a:endParaRPr kumimoji="1" lang="zh-HK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1DE2C80-E43A-F04C-E2B4-69D658B09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151767"/>
              </p:ext>
            </p:extLst>
          </p:nvPr>
        </p:nvGraphicFramePr>
        <p:xfrm>
          <a:off x="838200" y="1490773"/>
          <a:ext cx="10842938" cy="5002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469">
                  <a:extLst>
                    <a:ext uri="{9D8B030D-6E8A-4147-A177-3AD203B41FA5}">
                      <a16:colId xmlns:a16="http://schemas.microsoft.com/office/drawing/2014/main" val="3795332885"/>
                    </a:ext>
                  </a:extLst>
                </a:gridCol>
                <a:gridCol w="5421469">
                  <a:extLst>
                    <a:ext uri="{9D8B030D-6E8A-4147-A177-3AD203B41FA5}">
                      <a16:colId xmlns:a16="http://schemas.microsoft.com/office/drawing/2014/main" val="2965543121"/>
                    </a:ext>
                  </a:extLst>
                </a:gridCol>
              </a:tblGrid>
              <a:tr h="1481212">
                <a:tc>
                  <a:txBody>
                    <a:bodyPr/>
                    <a:lstStyle/>
                    <a:p>
                      <a:r>
                        <a:rPr lang="en-US" altLang="zh-HK" sz="2500" b="0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1.Hong Kong Monetary Authority</a:t>
                      </a:r>
                    </a:p>
                    <a:p>
                      <a:endParaRPr lang="en-US" altLang="zh-HK" sz="2500" b="0" i="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HK" sz="2500" b="0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HK" sz="2500" b="0" i="0" u="sng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https://www.hkma.gov.hk/eng</a:t>
                      </a:r>
                      <a:r>
                        <a:rPr lang="en-US" altLang="zh-HK" sz="2500" b="0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HK" altLang="en-US" sz="2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500" b="0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Yahoo Finance</a:t>
                      </a:r>
                    </a:p>
                    <a:p>
                      <a:endParaRPr lang="en-US" altLang="zh-HK" sz="2500" b="0" i="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HK" sz="2500" b="0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HK" sz="2500" b="0" i="0" u="sng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https://finance.yahoo.com/</a:t>
                      </a:r>
                      <a:r>
                        <a:rPr lang="en-US" altLang="zh-HK" sz="2500" b="0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HK" altLang="en-US" sz="2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028626"/>
                  </a:ext>
                </a:extLst>
              </a:tr>
              <a:tr h="3520889">
                <a:tc>
                  <a:txBody>
                    <a:bodyPr/>
                    <a:lstStyle/>
                    <a:p>
                      <a:endParaRPr lang="zh-HK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2882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50D22A0-48A5-AFF1-0120-D14943EAF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759" r="6749" b="8652"/>
          <a:stretch/>
        </p:blipFill>
        <p:spPr bwMode="auto">
          <a:xfrm>
            <a:off x="546079" y="2816336"/>
            <a:ext cx="5386253" cy="30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C89F7AE-5F09-7592-BFF2-0002CD16C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" t="11831" r="6963" b="7043"/>
          <a:stretch/>
        </p:blipFill>
        <p:spPr bwMode="auto">
          <a:xfrm>
            <a:off x="6378462" y="2797053"/>
            <a:ext cx="5267459" cy="30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2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C18E0-E04C-EFD4-7375-3D241D67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19" y="10812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endParaRPr kumimoji="1" lang="zh-HK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1E04225-9FB7-01E6-66CD-DBC40A5F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84" t="22091" r="39721" b="37711"/>
          <a:stretch/>
        </p:blipFill>
        <p:spPr>
          <a:xfrm rot="21356165">
            <a:off x="309037" y="1536743"/>
            <a:ext cx="5370605" cy="280554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16D767-9B26-379D-7928-E31D7F017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8" t="40869" r="54328" b="37780"/>
          <a:stretch/>
        </p:blipFill>
        <p:spPr>
          <a:xfrm rot="358870">
            <a:off x="5971926" y="1618438"/>
            <a:ext cx="5949059" cy="2062180"/>
          </a:xfrm>
          <a:prstGeom prst="rect">
            <a:avLst/>
          </a:prstGeom>
        </p:spPr>
      </p:pic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E80CB404-6D5D-BB47-6E7D-BBB42C94657F}"/>
              </a:ext>
            </a:extLst>
          </p:cNvPr>
          <p:cNvSpPr/>
          <p:nvPr/>
        </p:nvSpPr>
        <p:spPr>
          <a:xfrm rot="1023497">
            <a:off x="915233" y="4793960"/>
            <a:ext cx="2484198" cy="1376925"/>
          </a:xfrm>
          <a:prstGeom prst="upArrowCallou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9ECEEB-2D7D-3011-FC77-380DBE07DC23}"/>
              </a:ext>
            </a:extLst>
          </p:cNvPr>
          <p:cNvSpPr txBox="1"/>
          <p:nvPr/>
        </p:nvSpPr>
        <p:spPr>
          <a:xfrm rot="896274">
            <a:off x="919801" y="5426264"/>
            <a:ext cx="22898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sz="3000" dirty="0"/>
              <a:t>Web scraping</a:t>
            </a:r>
            <a:endParaRPr kumimoji="1" lang="zh-HK" altLang="en-US" sz="3000" dirty="0"/>
          </a:p>
        </p:txBody>
      </p:sp>
      <p:sp>
        <p:nvSpPr>
          <p:cNvPr id="10" name="向上箭號圖說文字 9">
            <a:extLst>
              <a:ext uri="{FF2B5EF4-FFF2-40B4-BE49-F238E27FC236}">
                <a16:creationId xmlns:a16="http://schemas.microsoft.com/office/drawing/2014/main" id="{346DFF09-4A28-A45A-60BB-AAE2A5756883}"/>
              </a:ext>
            </a:extLst>
          </p:cNvPr>
          <p:cNvSpPr/>
          <p:nvPr/>
        </p:nvSpPr>
        <p:spPr>
          <a:xfrm rot="21168091">
            <a:off x="9037404" y="4352567"/>
            <a:ext cx="2186762" cy="1426302"/>
          </a:xfrm>
          <a:prstGeom prst="upArrowCallou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8070C6A-2ECC-7CA0-FBAD-71295577FAA3}"/>
              </a:ext>
            </a:extLst>
          </p:cNvPr>
          <p:cNvSpPr txBox="1"/>
          <p:nvPr/>
        </p:nvSpPr>
        <p:spPr>
          <a:xfrm rot="21198802">
            <a:off x="9481536" y="5008526"/>
            <a:ext cx="12984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sz="3000" dirty="0"/>
              <a:t>Pandas</a:t>
            </a:r>
            <a:endParaRPr kumimoji="1" lang="zh-HK" altLang="en-US" sz="3000" dirty="0"/>
          </a:p>
        </p:txBody>
      </p:sp>
      <p:sp>
        <p:nvSpPr>
          <p:cNvPr id="12" name="向上箭號圖說文字 11">
            <a:extLst>
              <a:ext uri="{FF2B5EF4-FFF2-40B4-BE49-F238E27FC236}">
                <a16:creationId xmlns:a16="http://schemas.microsoft.com/office/drawing/2014/main" id="{45556432-EB98-AEEB-0C22-A59C4555E74F}"/>
              </a:ext>
            </a:extLst>
          </p:cNvPr>
          <p:cNvSpPr/>
          <p:nvPr/>
        </p:nvSpPr>
        <p:spPr>
          <a:xfrm rot="508375">
            <a:off x="6372495" y="4310510"/>
            <a:ext cx="2325815" cy="1565984"/>
          </a:xfrm>
          <a:prstGeom prst="upArrowCallout">
            <a:avLst/>
          </a:prstGeom>
          <a:noFill/>
          <a:ln w="28575">
            <a:solidFill>
              <a:srgbClr val="076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48BD42D-79BE-99F6-6368-862AB55EF69E}"/>
              </a:ext>
            </a:extLst>
          </p:cNvPr>
          <p:cNvSpPr txBox="1"/>
          <p:nvPr/>
        </p:nvSpPr>
        <p:spPr>
          <a:xfrm rot="495993">
            <a:off x="6542997" y="5038840"/>
            <a:ext cx="18190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sz="3000" dirty="0"/>
              <a:t>Databricks</a:t>
            </a:r>
            <a:endParaRPr kumimoji="1" lang="zh-HK" altLang="en-US" sz="3000" dirty="0"/>
          </a:p>
        </p:txBody>
      </p:sp>
      <p:sp>
        <p:nvSpPr>
          <p:cNvPr id="14" name="向上箭號圖說文字 13">
            <a:extLst>
              <a:ext uri="{FF2B5EF4-FFF2-40B4-BE49-F238E27FC236}">
                <a16:creationId xmlns:a16="http://schemas.microsoft.com/office/drawing/2014/main" id="{97E22D35-981F-6631-8F1E-8603A5B0F07A}"/>
              </a:ext>
            </a:extLst>
          </p:cNvPr>
          <p:cNvSpPr/>
          <p:nvPr/>
        </p:nvSpPr>
        <p:spPr>
          <a:xfrm rot="20137876">
            <a:off x="3668082" y="4821075"/>
            <a:ext cx="2028335" cy="1416462"/>
          </a:xfrm>
          <a:prstGeom prst="upArrowCallou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580BBCB-778A-9BD1-2C03-3C3F083C2FCE}"/>
              </a:ext>
            </a:extLst>
          </p:cNvPr>
          <p:cNvSpPr txBox="1"/>
          <p:nvPr/>
        </p:nvSpPr>
        <p:spPr>
          <a:xfrm rot="20209258">
            <a:off x="4270362" y="5495417"/>
            <a:ext cx="1180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3000" dirty="0"/>
              <a:t>Spark</a:t>
            </a:r>
            <a:endParaRPr kumimoji="1" lang="zh-HK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27615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3C16F0-C83E-C0C7-1D39-B5D5E3AC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29" y="-8506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kumimoji="1" lang="zh-HK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A75FC55-F317-7D78-370E-8EE00495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02" t="9847" r="2555" b="11228"/>
          <a:stretch/>
        </p:blipFill>
        <p:spPr>
          <a:xfrm>
            <a:off x="988828" y="952900"/>
            <a:ext cx="9750056" cy="5736375"/>
          </a:xfrm>
        </p:spPr>
      </p:pic>
    </p:spTree>
    <p:extLst>
      <p:ext uri="{BB962C8B-B14F-4D97-AF65-F5344CB8AC3E}">
        <p14:creationId xmlns:p14="http://schemas.microsoft.com/office/powerpoint/2010/main" val="106736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79BC59-BEB8-16AD-B981-23C5DFD2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7804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kumimoji="1" lang="zh-HK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AA9F90E-829B-464A-AC15-D3C500BBD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62" t="23041" r="40976" b="12747"/>
          <a:stretch/>
        </p:blipFill>
        <p:spPr>
          <a:xfrm>
            <a:off x="2893807" y="1025443"/>
            <a:ext cx="6062216" cy="5784179"/>
          </a:xfr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0AE941C-A0B0-726F-3FE0-3A257F2EB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817363"/>
              </p:ext>
            </p:extLst>
          </p:nvPr>
        </p:nvGraphicFramePr>
        <p:xfrm>
          <a:off x="9323294" y="1403609"/>
          <a:ext cx="2047539" cy="104459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47539">
                  <a:extLst>
                    <a:ext uri="{9D8B030D-6E8A-4147-A177-3AD203B41FA5}">
                      <a16:colId xmlns:a16="http://schemas.microsoft.com/office/drawing/2014/main" val="1157563651"/>
                    </a:ext>
                  </a:extLst>
                </a:gridCol>
              </a:tblGrid>
              <a:tr h="522295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800" b="0" u="none" strike="noStrike" dirty="0">
                          <a:effectLst/>
                        </a:rPr>
                        <a:t>R</a:t>
                      </a:r>
                      <a:r>
                        <a:rPr lang="en-US" altLang="zh-HK" sz="1800" b="0" u="none" strike="noStrike" baseline="30000" dirty="0">
                          <a:effectLst/>
                        </a:rPr>
                        <a:t>2</a:t>
                      </a:r>
                      <a:r>
                        <a:rPr lang="en-US" altLang="zh-HK" sz="1800" b="0" u="none" strike="noStrike" dirty="0">
                          <a:effectLst/>
                        </a:rPr>
                        <a:t> score </a:t>
                      </a:r>
                      <a:endParaRPr lang="zh-HK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716139"/>
                  </a:ext>
                </a:extLst>
              </a:tr>
              <a:tr h="522295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800" b="0" u="none" strike="noStrike" dirty="0">
                          <a:effectLst/>
                        </a:rPr>
                        <a:t>0.7668599</a:t>
                      </a:r>
                      <a:endParaRPr lang="zh-HK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95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972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1E9A6F1-81C2-60FF-6E1E-EC38C39DD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0214" y="925601"/>
            <a:ext cx="9921132" cy="4199291"/>
          </a:xfrm>
        </p:spPr>
      </p:pic>
    </p:spTree>
    <p:extLst>
      <p:ext uri="{BB962C8B-B14F-4D97-AF65-F5344CB8AC3E}">
        <p14:creationId xmlns:p14="http://schemas.microsoft.com/office/powerpoint/2010/main" val="13584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5781</TotalTime>
  <Words>173</Words>
  <Application>Microsoft Macintosh PowerPoint</Application>
  <PresentationFormat>寬螢幕</PresentationFormat>
  <Paragraphs>33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佈景主題</vt:lpstr>
      <vt:lpstr>Explore Linear Relationship: </vt:lpstr>
      <vt:lpstr>Hong Kong Inter-bank Offered Rate (HIBOR)</vt:lpstr>
      <vt:lpstr>Tracker Fund of Hong Kong (2800.HK)</vt:lpstr>
      <vt:lpstr>Why??</vt:lpstr>
      <vt:lpstr>Data Source </vt:lpstr>
      <vt:lpstr>Tables</vt:lpstr>
      <vt:lpstr>Feature Engineering</vt:lpstr>
      <vt:lpstr>Linear Regression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Linear Relationship: </dc:title>
  <dc:creator>Microsoft Office User</dc:creator>
  <cp:lastModifiedBy>Microsoft Office User</cp:lastModifiedBy>
  <cp:revision>7</cp:revision>
  <dcterms:created xsi:type="dcterms:W3CDTF">2023-10-18T16:39:41Z</dcterms:created>
  <dcterms:modified xsi:type="dcterms:W3CDTF">2023-10-22T17:01:15Z</dcterms:modified>
</cp:coreProperties>
</file>